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6" r:id="rId10"/>
    <p:sldId id="268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638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39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39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39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40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40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640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1640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16404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16405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16406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397577E-E2ED-4F32-92DA-0AB74475487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2" grpId="0"/>
      <p:bldP spid="1640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40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64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4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F5C8E-0792-48E9-AE2D-4959E3B8F67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338FC-8206-44C4-B8BE-9E0371080D12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4F8F8-45C8-44A3-975F-57A1E5D95E42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A89E9-6B3E-424F-86F1-E9A6B84FC56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39418-EBD3-4B0C-B78E-8EB80196566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674B7-64F2-4A90-922D-DB928E1F508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23385-57FC-4DFA-AA7B-7E919485EB7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7F1B8-B698-4991-95F6-BF8859C128D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06A33-46DD-4DFC-9669-C0F87580529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F87C1-E116-41DB-AEC6-8D77BC8FB01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536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36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36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36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37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37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37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37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37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37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37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37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537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537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hu-HU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hu-HU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CA5CD64-B148-46E5-80D8-D00E8F4E0F2D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1538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/>
      <p:bldP spid="15382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8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8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8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8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8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/>
              <a:t>Az égés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3" name="Picture 5" descr="ANd9GcTC93N2T4NVG-ABD8VUrR7IwoHa9qvh3zsUyEwGP-YSxuLEC3NJ"/>
          <p:cNvPicPr>
            <a:picLocks noChangeAspect="1" noChangeArrowheads="1"/>
          </p:cNvPicPr>
          <p:nvPr/>
        </p:nvPicPr>
        <p:blipFill>
          <a:blip r:embed="rId2" cstate="print"/>
          <a:srcRect l="9174" t="7745" b="7745"/>
          <a:stretch>
            <a:fillRect/>
          </a:stretch>
        </p:blipFill>
        <p:spPr bwMode="auto">
          <a:xfrm>
            <a:off x="3276600" y="3573463"/>
            <a:ext cx="2751138" cy="30337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Line 4"/>
          <p:cNvSpPr>
            <a:spLocks noChangeShapeType="1"/>
          </p:cNvSpPr>
          <p:nvPr/>
        </p:nvSpPr>
        <p:spPr bwMode="auto">
          <a:xfrm flipV="1">
            <a:off x="1042988" y="1989138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042988" y="2852738"/>
            <a:ext cx="318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/>
              <a:t>Éghető anyag + oxigén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00563" y="5300663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Égéstermékek:oxidok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042988" y="3213100"/>
            <a:ext cx="2881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500563" y="5734050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924300" y="3284538"/>
            <a:ext cx="576263" cy="2305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95288" y="191611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E</a:t>
            </a:r>
            <a:r>
              <a:rPr lang="hu-HU" baseline="-25000"/>
              <a:t>b</a:t>
            </a:r>
            <a:endParaRPr lang="hu-HU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7631113" y="4508500"/>
            <a:ext cx="1512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rgbClr val="0033CC"/>
                </a:solidFill>
              </a:rPr>
              <a:t>-</a:t>
            </a:r>
            <a:r>
              <a:rPr lang="el-GR" sz="2400" b="1">
                <a:solidFill>
                  <a:srgbClr val="0033CC"/>
                </a:solidFill>
              </a:rPr>
              <a:t>Δ</a:t>
            </a:r>
            <a:r>
              <a:rPr lang="hu-HU" sz="2400" b="1">
                <a:solidFill>
                  <a:srgbClr val="0033CC"/>
                </a:solidFill>
              </a:rPr>
              <a:t>E</a:t>
            </a:r>
            <a:r>
              <a:rPr lang="hu-HU" sz="2400" b="1" baseline="-25000">
                <a:solidFill>
                  <a:srgbClr val="0033CC"/>
                </a:solidFill>
              </a:rPr>
              <a:t>b</a:t>
            </a:r>
            <a:endParaRPr lang="el-GR" sz="2400" b="1">
              <a:solidFill>
                <a:srgbClr val="0033CC"/>
              </a:solidFill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7380288" y="3213100"/>
            <a:ext cx="0" cy="2376488"/>
          </a:xfrm>
          <a:prstGeom prst="line">
            <a:avLst/>
          </a:prstGeom>
          <a:noFill/>
          <a:ln w="9525">
            <a:solidFill>
              <a:srgbClr val="3333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Energiaviszonyok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Mi okozza a gyertya kormozó lángját?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/>
              <a:t>Ha az égő gyertya fölé hideg óraüveget tartunk az előbb párás lesz ( víz keletkezik), majd fekete korom (szén) jelenik meg rajta. </a:t>
            </a:r>
          </a:p>
          <a:p>
            <a:r>
              <a:rPr lang="hu-HU" sz="2800"/>
              <a:t>A víz a hidrogén égésterméke, tehát a parafin szenet és hidrogént tartalmaz. </a:t>
            </a:r>
          </a:p>
          <a:p>
            <a:r>
              <a:rPr lang="hu-HU" sz="2800"/>
              <a:t>A szén egy része szén-dioxiddá alakul, egy része azonban koromként visszamarad.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 gyors égés fajtái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Ha a reakcióhoz nincs elegendő oxigén, akkor oxidokon kívül más anyag is keletkezhet égés során. Ez a </a:t>
            </a:r>
            <a:r>
              <a:rPr lang="hu-HU">
                <a:solidFill>
                  <a:srgbClr val="FF0000"/>
                </a:solidFill>
              </a:rPr>
              <a:t>nem tökéletes égés</a:t>
            </a:r>
          </a:p>
          <a:p>
            <a:r>
              <a:rPr lang="hu-HU">
                <a:solidFill>
                  <a:srgbClr val="FF0000"/>
                </a:solidFill>
              </a:rPr>
              <a:t>Ha a reakcióhoz elegendő mennyiségű oxigén van a reakciótérben, akkor tökéletes égésről beszélünk.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Összefoglalva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800"/>
              <a:t>Égés:oxigénnel való egyesülés</a:t>
            </a:r>
          </a:p>
          <a:p>
            <a:pPr>
              <a:lnSpc>
                <a:spcPct val="90000"/>
              </a:lnSpc>
            </a:pPr>
            <a:r>
              <a:rPr lang="hu-HU" sz="2800"/>
              <a:t>Lassú égést fényjelenség nem kíséri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800"/>
              <a:t>	feltétele az éghető anyag és az oxigén</a:t>
            </a:r>
          </a:p>
          <a:p>
            <a:pPr>
              <a:lnSpc>
                <a:spcPct val="90000"/>
              </a:lnSpc>
            </a:pPr>
            <a:r>
              <a:rPr lang="hu-HU" sz="2800"/>
              <a:t>Gyors égést fényjelenség kíséri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hu-HU" sz="2400"/>
              <a:t>Plusz feltétele a gyulladási hőmérséklet.</a:t>
            </a:r>
          </a:p>
          <a:p>
            <a:pPr lvl="1">
              <a:lnSpc>
                <a:spcPct val="90000"/>
              </a:lnSpc>
            </a:pPr>
            <a:r>
              <a:rPr lang="hu-HU" sz="2400"/>
              <a:t>Tűzoltás során ezen feltételek egyikét szüntetjük meg</a:t>
            </a:r>
          </a:p>
          <a:p>
            <a:pPr>
              <a:lnSpc>
                <a:spcPct val="90000"/>
              </a:lnSpc>
            </a:pPr>
            <a:r>
              <a:rPr lang="hu-HU" sz="2800"/>
              <a:t>Minden égés exoterm, azaz hőt termel</a:t>
            </a:r>
          </a:p>
          <a:p>
            <a:pPr>
              <a:lnSpc>
                <a:spcPct val="90000"/>
              </a:lnSpc>
            </a:pPr>
            <a:r>
              <a:rPr lang="hu-HU" sz="2800"/>
              <a:t>Gyors égés esetén megkülönböztetünk tökéletes és nem tökéletes égést.</a:t>
            </a:r>
          </a:p>
          <a:p>
            <a:pPr>
              <a:lnSpc>
                <a:spcPct val="90000"/>
              </a:lnSpc>
            </a:pPr>
            <a:endParaRPr lang="hu-HU" sz="2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 az égés?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800"/>
              <a:t>Magnézium+</a:t>
            </a:r>
            <a:r>
              <a:rPr lang="hu-HU" sz="2800">
                <a:solidFill>
                  <a:srgbClr val="FF0000"/>
                </a:solidFill>
              </a:rPr>
              <a:t>oxigén</a:t>
            </a:r>
            <a:r>
              <a:rPr lang="hu-HU" sz="2800"/>
              <a:t>		magnézium-</a:t>
            </a:r>
            <a:r>
              <a:rPr lang="hu-HU" sz="2800">
                <a:solidFill>
                  <a:srgbClr val="FF0000"/>
                </a:solidFill>
              </a:rPr>
              <a:t>oxid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800"/>
              <a:t>Kén + </a:t>
            </a:r>
            <a:r>
              <a:rPr lang="hu-HU" sz="2800">
                <a:solidFill>
                  <a:srgbClr val="FF0000"/>
                </a:solidFill>
              </a:rPr>
              <a:t>oxigén</a:t>
            </a:r>
            <a:r>
              <a:rPr lang="hu-HU" sz="2800"/>
              <a:t> 		kén-di</a:t>
            </a:r>
            <a:r>
              <a:rPr lang="hu-HU" sz="2800">
                <a:solidFill>
                  <a:srgbClr val="FF0000"/>
                </a:solidFill>
              </a:rPr>
              <a:t>oxid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800"/>
              <a:t>Szén + </a:t>
            </a:r>
            <a:r>
              <a:rPr lang="hu-HU" sz="2800">
                <a:solidFill>
                  <a:srgbClr val="FF0000"/>
                </a:solidFill>
              </a:rPr>
              <a:t>oxigén</a:t>
            </a:r>
            <a:r>
              <a:rPr lang="hu-HU" sz="2800"/>
              <a:t>		szén-di</a:t>
            </a:r>
            <a:r>
              <a:rPr lang="hu-HU" sz="2800">
                <a:solidFill>
                  <a:srgbClr val="FF0000"/>
                </a:solidFill>
              </a:rPr>
              <a:t>oxid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800"/>
              <a:t>Hidrogén+</a:t>
            </a:r>
            <a:r>
              <a:rPr lang="hu-HU" sz="2800">
                <a:solidFill>
                  <a:srgbClr val="FF0000"/>
                </a:solidFill>
              </a:rPr>
              <a:t>oxigén</a:t>
            </a:r>
            <a:r>
              <a:rPr lang="hu-HU" sz="2800"/>
              <a:t>		dihidrogén-</a:t>
            </a:r>
            <a:r>
              <a:rPr lang="hu-HU" sz="2800">
                <a:solidFill>
                  <a:srgbClr val="FF0000"/>
                </a:solidFill>
              </a:rPr>
              <a:t>oxid</a:t>
            </a:r>
            <a:r>
              <a:rPr lang="hu-HU" sz="2800"/>
              <a:t> (víz)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800"/>
              <a:t>Kalcium +</a:t>
            </a:r>
            <a:r>
              <a:rPr lang="hu-HU" sz="2800">
                <a:solidFill>
                  <a:srgbClr val="FF0000"/>
                </a:solidFill>
              </a:rPr>
              <a:t>oxigén</a:t>
            </a:r>
            <a:r>
              <a:rPr lang="hu-HU" sz="2800"/>
              <a:t>		kalcium-</a:t>
            </a:r>
            <a:r>
              <a:rPr lang="hu-HU" sz="2800">
                <a:solidFill>
                  <a:srgbClr val="FF0000"/>
                </a:solidFill>
              </a:rPr>
              <a:t>oxid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800"/>
              <a:t>Foszfor + </a:t>
            </a:r>
            <a:r>
              <a:rPr lang="hu-HU" sz="2800">
                <a:solidFill>
                  <a:srgbClr val="FF0000"/>
                </a:solidFill>
              </a:rPr>
              <a:t>oxigén		</a:t>
            </a:r>
            <a:r>
              <a:rPr lang="hu-HU" sz="2800"/>
              <a:t>difoszfor-penta</a:t>
            </a:r>
            <a:r>
              <a:rPr lang="hu-HU" sz="2800">
                <a:solidFill>
                  <a:srgbClr val="FF0000"/>
                </a:solidFill>
              </a:rPr>
              <a:t>oxid</a:t>
            </a:r>
            <a:endParaRPr lang="hu-HU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sz="280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800">
                <a:solidFill>
                  <a:srgbClr val="FF0000"/>
                </a:solidFill>
              </a:rPr>
              <a:t>Az égés oxigénnel való egyesülés, mely során oxidok keletkeznek.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211638" y="19161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3059113" y="23495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3276600" y="28527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995738" y="32845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3924300" y="37163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3779838" y="42211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égés fajtái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/>
              <a:t>A hétköznapi életben, ha az égés szót haljuk hőfelszabadulást és fényjelenséget társítunk a fogalom mellé. Ez a </a:t>
            </a:r>
            <a:r>
              <a:rPr lang="hu-HU" sz="2800">
                <a:solidFill>
                  <a:srgbClr val="FF0000"/>
                </a:solidFill>
              </a:rPr>
              <a:t>gyors égés.</a:t>
            </a:r>
          </a:p>
          <a:p>
            <a:r>
              <a:rPr lang="hu-HU" sz="2800"/>
              <a:t>A vas </a:t>
            </a:r>
            <a:r>
              <a:rPr lang="hu-HU" sz="2800" i="1"/>
              <a:t>rozsdásodás</a:t>
            </a:r>
            <a:r>
              <a:rPr lang="hu-HU" sz="2800"/>
              <a:t> közben egyesül a levegő oxigénjével:</a:t>
            </a:r>
          </a:p>
          <a:p>
            <a:pPr>
              <a:buFont typeface="Wingdings" pitchFamily="2" charset="2"/>
              <a:buNone/>
            </a:pPr>
            <a:r>
              <a:rPr lang="hu-HU" sz="2800"/>
              <a:t>Vas + oxigén 		vas-oxid</a:t>
            </a:r>
          </a:p>
          <a:p>
            <a:pPr>
              <a:buFont typeface="Wingdings" pitchFamily="2" charset="2"/>
              <a:buNone/>
            </a:pPr>
            <a:r>
              <a:rPr lang="hu-HU" sz="2800"/>
              <a:t>	Az égésnek ezt a fajtáját fényjelenség </a:t>
            </a:r>
            <a:r>
              <a:rPr lang="hu-HU" sz="2800" b="1" u="sng"/>
              <a:t>nem</a:t>
            </a:r>
            <a:r>
              <a:rPr lang="hu-HU" sz="2800"/>
              <a:t> kíséri. Ez a </a:t>
            </a:r>
            <a:r>
              <a:rPr lang="hu-HU" sz="2800">
                <a:solidFill>
                  <a:srgbClr val="FF0000"/>
                </a:solidFill>
              </a:rPr>
              <a:t>lassú égés</a:t>
            </a:r>
            <a:r>
              <a:rPr lang="hu-HU" sz="2800"/>
              <a:t>.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203575" y="45815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 gyors égés feltételei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Éghető anyag</a:t>
            </a:r>
          </a:p>
          <a:p>
            <a:r>
              <a:rPr lang="hu-HU"/>
              <a:t>Oxigén</a:t>
            </a:r>
          </a:p>
          <a:p>
            <a:r>
              <a:rPr lang="hu-HU"/>
              <a:t>Gyulladási hőmérséklet</a:t>
            </a:r>
          </a:p>
        </p:txBody>
      </p:sp>
      <p:pic>
        <p:nvPicPr>
          <p:cNvPr id="5125" name="Picture 5" descr="ANd9GcRubGJwzxaYt4KyFFQXT3__ykZFwtQ_MyvjN2YOK3zd2agp2r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3500438"/>
            <a:ext cx="3175000" cy="289083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 lassú égés feltételei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Gyúlékony anyag</a:t>
            </a:r>
          </a:p>
          <a:p>
            <a:r>
              <a:rPr lang="hu-HU"/>
              <a:t>Oxigén </a:t>
            </a:r>
          </a:p>
        </p:txBody>
      </p:sp>
      <p:pic>
        <p:nvPicPr>
          <p:cNvPr id="6149" name="Picture 5" descr="ANd9GcRdak4mobgQwRJUDADSMezK8VS-0iPonhpdGoyY0afa9oXDkd2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2924175"/>
            <a:ext cx="4416425" cy="29098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Néhány példa lassú és gyors égésre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/>
              <a:t>Gyors égés:</a:t>
            </a:r>
          </a:p>
          <a:p>
            <a:r>
              <a:rPr lang="hu-HU"/>
              <a:t>Fa égése</a:t>
            </a:r>
          </a:p>
          <a:p>
            <a:r>
              <a:rPr lang="hu-HU"/>
              <a:t>Papír égése</a:t>
            </a:r>
          </a:p>
          <a:p>
            <a:r>
              <a:rPr lang="hu-HU"/>
              <a:t>Petróleum égése</a:t>
            </a:r>
          </a:p>
          <a:p>
            <a:r>
              <a:rPr lang="hu-HU"/>
              <a:t>Benzin égése</a:t>
            </a:r>
          </a:p>
          <a:p>
            <a:r>
              <a:rPr lang="hu-HU"/>
              <a:t>Lőpor égése</a:t>
            </a:r>
          </a:p>
          <a:p>
            <a:r>
              <a:rPr lang="hu-HU"/>
              <a:t>Magnézium égése</a:t>
            </a:r>
          </a:p>
          <a:p>
            <a:r>
              <a:rPr lang="hu-HU"/>
              <a:t>Textil égése</a:t>
            </a:r>
          </a:p>
          <a:p>
            <a:endParaRPr lang="hu-H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/>
              <a:t>Lassú égés</a:t>
            </a:r>
          </a:p>
          <a:p>
            <a:r>
              <a:rPr lang="hu-HU"/>
              <a:t>Fa korhadása</a:t>
            </a:r>
          </a:p>
          <a:p>
            <a:r>
              <a:rPr lang="hu-HU"/>
              <a:t>Légzés</a:t>
            </a:r>
          </a:p>
          <a:p>
            <a:r>
              <a:rPr lang="hu-HU"/>
              <a:t>Vas rozsdásodása</a:t>
            </a:r>
          </a:p>
          <a:p>
            <a:r>
              <a:rPr lang="hu-HU"/>
              <a:t>Alumínium „szakállasodása”</a:t>
            </a:r>
          </a:p>
          <a:p>
            <a:r>
              <a:rPr lang="hu-HU"/>
              <a:t>Must erjedése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 tűzoltás alapelve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800">
                <a:solidFill>
                  <a:srgbClr val="FF0000"/>
                </a:solidFill>
              </a:rPr>
              <a:t>Az égés valamely feltételének megvonása.</a:t>
            </a:r>
          </a:p>
          <a:p>
            <a:pPr>
              <a:lnSpc>
                <a:spcPct val="90000"/>
              </a:lnSpc>
            </a:pPr>
            <a:r>
              <a:rPr lang="hu-HU" sz="2800"/>
              <a:t>Oxigéntől elzárni: habbal, porral, szén-dioxiddal, sűrű szövésű pokróccal, üveggel letakarva, vízzel elárasztva</a:t>
            </a:r>
          </a:p>
          <a:p>
            <a:pPr>
              <a:lnSpc>
                <a:spcPct val="90000"/>
              </a:lnSpc>
            </a:pPr>
            <a:r>
              <a:rPr lang="hu-HU" sz="2800"/>
              <a:t>Gyulladási hőmérséklet alá csökkenteni: vízzel, </a:t>
            </a:r>
          </a:p>
          <a:p>
            <a:pPr>
              <a:lnSpc>
                <a:spcPct val="90000"/>
              </a:lnSpc>
            </a:pPr>
            <a:r>
              <a:rPr lang="hu-HU" sz="2800"/>
              <a:t>Éghető anyagtól elzárva: A tűz környezetéből minden éghető anyagot eltávolítva az égés abbamarad, miután a már égő anyag elégett.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Mit mivel lehet oltani?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Elektromos tüzet, égő olajat, benzint poroltóval, habbal</a:t>
            </a:r>
          </a:p>
          <a:p>
            <a:r>
              <a:rPr lang="hu-HU"/>
              <a:t>Egyéb tüzeket homokkal, vízzel</a:t>
            </a:r>
          </a:p>
        </p:txBody>
      </p:sp>
      <p:pic>
        <p:nvPicPr>
          <p:cNvPr id="19461" name="Picture 5" descr="ANd9GcRsrXze_iab8gvib5qI9WABcOm76q4mX-_eGtyjqOdVk4NTd8q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500438"/>
            <a:ext cx="2438400" cy="1828800"/>
          </a:xfrm>
          <a:prstGeom prst="rect">
            <a:avLst/>
          </a:prstGeom>
          <a:noFill/>
        </p:spPr>
      </p:pic>
      <p:pic>
        <p:nvPicPr>
          <p:cNvPr id="19463" name="Picture 7" descr="ANd9GcRWBeo4ropMH7Cpe068ngzCr3D3shgv1cIMFQMLr6qRPvZCUV1MP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3500438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Energia-változás az égés során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/>
              <a:t>Már az ősember is észrevette, hogy a tűz közelében melegebb van.</a:t>
            </a:r>
          </a:p>
          <a:p>
            <a:r>
              <a:rPr lang="hu-HU" sz="2800"/>
              <a:t>A „szakállasodó” alumínium-lemez is felmelegszik a változás során</a:t>
            </a:r>
          </a:p>
          <a:p>
            <a:r>
              <a:rPr lang="hu-HU" sz="2800"/>
              <a:t>Minden anyag oxigénnel való egyesülése közben energiát veszít, melyet hő formájában a környezetének átad.</a:t>
            </a:r>
          </a:p>
          <a:p>
            <a:r>
              <a:rPr lang="hu-HU" sz="2800"/>
              <a:t>Tehát </a:t>
            </a:r>
            <a:r>
              <a:rPr lang="hu-HU" sz="2800">
                <a:solidFill>
                  <a:srgbClr val="FF0000"/>
                </a:solidFill>
              </a:rPr>
              <a:t>minden égés exoterm</a:t>
            </a:r>
            <a:r>
              <a:rPr lang="hu-HU" sz="2800"/>
              <a:t> folyamat.</a:t>
            </a:r>
            <a:endParaRPr lang="hu-HU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ikla">
  <a:themeElements>
    <a:clrScheme name="Szikla 6">
      <a:dk1>
        <a:srgbClr val="B8A47C"/>
      </a:dk1>
      <a:lt1>
        <a:srgbClr val="FFFFFF"/>
      </a:lt1>
      <a:dk2>
        <a:srgbClr val="A68A58"/>
      </a:dk2>
      <a:lt2>
        <a:srgbClr val="DAD79C"/>
      </a:lt2>
      <a:accent1>
        <a:srgbClr val="816B35"/>
      </a:accent1>
      <a:accent2>
        <a:srgbClr val="FFCC00"/>
      </a:accent2>
      <a:accent3>
        <a:srgbClr val="D0C4B4"/>
      </a:accent3>
      <a:accent4>
        <a:srgbClr val="DADADA"/>
      </a:accent4>
      <a:accent5>
        <a:srgbClr val="C1BAAE"/>
      </a:accent5>
      <a:accent6>
        <a:srgbClr val="E7B900"/>
      </a:accent6>
      <a:hlink>
        <a:srgbClr val="0066CC"/>
      </a:hlink>
      <a:folHlink>
        <a:srgbClr val="009900"/>
      </a:folHlink>
    </a:clrScheme>
    <a:fontScheme name="Szikla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zikla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la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la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la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la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la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la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62</TotalTime>
  <Words>341</Words>
  <Application>Microsoft Office PowerPoint</Application>
  <PresentationFormat>Diavetítés a képernyőre (4:3 oldalarány)</PresentationFormat>
  <Paragraphs>71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Verdana</vt:lpstr>
      <vt:lpstr>Wingdings</vt:lpstr>
      <vt:lpstr>Szikla</vt:lpstr>
      <vt:lpstr>Az égés</vt:lpstr>
      <vt:lpstr>Mi az égés?</vt:lpstr>
      <vt:lpstr>Az égés fajtái</vt:lpstr>
      <vt:lpstr>A gyors égés feltételei</vt:lpstr>
      <vt:lpstr>A lassú égés feltételei</vt:lpstr>
      <vt:lpstr>Néhány példa lassú és gyors égésre</vt:lpstr>
      <vt:lpstr>A tűzoltás alapelve</vt:lpstr>
      <vt:lpstr>Mit mivel lehet oltani?</vt:lpstr>
      <vt:lpstr>Energia-változás az égés során</vt:lpstr>
      <vt:lpstr>Energiaviszonyok</vt:lpstr>
      <vt:lpstr>Mi okozza a gyertya kormozó lángját?</vt:lpstr>
      <vt:lpstr>A gyors égés fajtái</vt:lpstr>
      <vt:lpstr>Összefoglalva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égés</dc:title>
  <dc:creator>Györe Laszlo</dc:creator>
  <cp:lastModifiedBy>Tulajdonos</cp:lastModifiedBy>
  <cp:revision>4</cp:revision>
  <dcterms:created xsi:type="dcterms:W3CDTF">2012-08-31T14:30:01Z</dcterms:created>
  <dcterms:modified xsi:type="dcterms:W3CDTF">2014-09-06T18:11:38Z</dcterms:modified>
</cp:coreProperties>
</file>